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1"/>
  </p:notesMasterIdLst>
  <p:sldIdLst>
    <p:sldId id="256" r:id="rId2"/>
    <p:sldId id="258" r:id="rId3"/>
    <p:sldId id="274" r:id="rId4"/>
    <p:sldId id="280" r:id="rId5"/>
    <p:sldId id="275" r:id="rId6"/>
    <p:sldId id="281" r:id="rId7"/>
    <p:sldId id="282" r:id="rId8"/>
    <p:sldId id="276" r:id="rId9"/>
    <p:sldId id="28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hen, Nicole (Nicky) (CDC/OID/NCEZID)" initials="NC" lastIdx="9" clrIdx="0">
    <p:extLst>
      <p:ext uri="{19B8F6BF-5375-455C-9EA6-DF929625EA0E}">
        <p15:presenceInfo xmlns:p15="http://schemas.microsoft.com/office/powerpoint/2012/main" userId="Cohen, Nicole (Nicky) (CDC/OID/NCEZID)" providerId="None"/>
      </p:ext>
    </p:extLst>
  </p:cmAuthor>
  <p:cmAuthor id="2" name="Bender, Cristel (CDC/DDID/NCEZID/DGMQ)" initials="BC(" lastIdx="2" clrIdx="1">
    <p:extLst>
      <p:ext uri="{19B8F6BF-5375-455C-9EA6-DF929625EA0E}">
        <p15:presenceInfo xmlns:p15="http://schemas.microsoft.com/office/powerpoint/2012/main" userId="S::prp7@cdc.gov::446a2aca-766d-40de-a68f-3a44d1e64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4" autoAdjust="0"/>
    <p:restoredTop sz="81230" autoAdjust="0"/>
  </p:normalViewPr>
  <p:slideViewPr>
    <p:cSldViewPr snapToGrid="0">
      <p:cViewPr varScale="1">
        <p:scale>
          <a:sx n="84" d="100"/>
          <a:sy n="84" d="100"/>
        </p:scale>
        <p:origin x="108" y="2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10/1/2019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We’ll begin today with an introduction to SOPs.</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i="0" baseline="0" dirty="0"/>
              <a:t>Our first session this morning is about defining what SOPs are, and how they differ from a public health emergency response plan. In addition, we will discuss how to explain the concept of SOPs to others. </a:t>
            </a:r>
          </a:p>
          <a:p>
            <a:pPr lvl="0"/>
            <a:endParaRPr lang="en-US" i="0" baseline="0" dirty="0"/>
          </a:p>
          <a:p>
            <a:pPr lvl="0"/>
            <a:r>
              <a:rPr lang="en-US" i="0" baseline="0" dirty="0"/>
              <a:t>We’ll discuss the basic elements of an SOP, and then we’ll end this first session with a discussion of the priority public health SOPs needed at a POE. We’ll have an activity for you after that.</a:t>
            </a: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3114533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differences in each, as</a:t>
            </a:r>
            <a:r>
              <a:rPr lang="en-US" baseline="0" dirty="0"/>
              <a:t> described on this slide. To get through an entire protracted response, such as Ebola, we would have to not only utilize the PHERP for multi-agency coordination, but multiple SOPs outlining different procedures, such as assessment of an ill traveler, entry and exit screening, and more.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3539782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Job</a:t>
            </a:r>
            <a:r>
              <a:rPr lang="en-US" b="1" baseline="0" dirty="0"/>
              <a:t> Aid:</a:t>
            </a:r>
            <a:r>
              <a:rPr lang="en-US" b="0" baseline="0" dirty="0"/>
              <a:t> Ask participants to pull out job aid on this activity.</a:t>
            </a:r>
            <a:endParaRPr lang="en-US" b="1" dirty="0"/>
          </a:p>
          <a:p>
            <a:endParaRPr lang="en-US" dirty="0"/>
          </a:p>
          <a:p>
            <a:r>
              <a:rPr lang="en-US" dirty="0"/>
              <a:t>While</a:t>
            </a:r>
            <a:r>
              <a:rPr lang="en-US" baseline="0" dirty="0"/>
              <a:t> each SOP is different, all SOPs have the following four elements in common. </a:t>
            </a:r>
          </a:p>
          <a:p>
            <a:endParaRPr lang="en-US" baseline="0" dirty="0"/>
          </a:p>
          <a:p>
            <a:pPr marL="228600" indent="-228600">
              <a:buAutoNum type="arabicParenR"/>
            </a:pPr>
            <a:r>
              <a:rPr lang="en-US" baseline="0" dirty="0"/>
              <a:t>They have a name</a:t>
            </a:r>
          </a:p>
          <a:p>
            <a:pPr marL="228600" indent="-228600">
              <a:buAutoNum type="arabicParenR"/>
            </a:pPr>
            <a:r>
              <a:rPr lang="en-US" baseline="0" dirty="0"/>
              <a:t>They have a purpose statement that states why that SOP is needed or what is its intent</a:t>
            </a:r>
          </a:p>
          <a:p>
            <a:pPr marL="228600" indent="-228600">
              <a:buAutoNum type="arabicParenR"/>
            </a:pPr>
            <a:r>
              <a:rPr lang="en-US" baseline="0" dirty="0"/>
              <a:t>They list the audiences that will utilize that SOP</a:t>
            </a:r>
          </a:p>
          <a:p>
            <a:pPr marL="228600" indent="-228600">
              <a:buAutoNum type="arabicParenR"/>
            </a:pPr>
            <a:r>
              <a:rPr lang="en-US" baseline="0" dirty="0"/>
              <a:t>They list the steps needed to implement the SOP. We will get into this fourth step later today.</a:t>
            </a:r>
          </a:p>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2506999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a:t>
            </a:r>
            <a:r>
              <a:rPr lang="en-US" baseline="0" dirty="0"/>
              <a:t> reference job aid to be able to view the SOP in this slide more clearly.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3077718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a:t>
            </a:r>
            <a:r>
              <a:rPr lang="en-US" baseline="0" dirty="0"/>
              <a:t> now that we know what an SOP’s elements are, let’s discuss which SOPs we need at a POE. Ideally, you want to have an SOP written for every single task you perform at a POE. But that may not be feasible. Thus, we want you to think about first developing a list of priority SOPs. </a:t>
            </a:r>
          </a:p>
          <a:p>
            <a:endParaRPr lang="en-US" baseline="0" dirty="0"/>
          </a:p>
          <a:p>
            <a:r>
              <a:rPr lang="en-US" baseline="0" dirty="0"/>
              <a:t>What makes a task a priority? If you perform the task often, it probably needs to be written down. If the task is really complicated, you need to document it as well. And most important….if the task is IMPORTANT, it should be documented.</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780169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Group</a:t>
            </a:r>
            <a:r>
              <a:rPr lang="en-US" b="1" baseline="0" dirty="0"/>
              <a:t> Activity: </a:t>
            </a:r>
            <a:r>
              <a:rPr lang="en-US" b="0" baseline="0" dirty="0"/>
              <a:t>Ask facilitator to break the participants into their three groups. Tell them to discuss the elements listed in the last slide and what makes a procedure a “priority.” Then, using that, discuss different tasks they perform at the POE.  Tell the groups those tasks can be a single agency or for multiple agencies, such as the example of identifying an ill traveler.</a:t>
            </a:r>
          </a:p>
          <a:p>
            <a:endParaRPr lang="en-US" b="0" baseline="0" dirty="0"/>
          </a:p>
          <a:p>
            <a:r>
              <a:rPr lang="en-US" b="0" baseline="0" dirty="0"/>
              <a:t>Then, have the group list 5 priority procedures. For each procedure, describe the purpose of that procedure in one or two sentences. Who is the agency or audience for your SOP? Is the SOP just for [POE health agency]? For another agency? For multiple agencies?</a:t>
            </a:r>
          </a:p>
          <a:p>
            <a:endParaRPr lang="en-US" b="0" baseline="0" dirty="0"/>
          </a:p>
          <a:p>
            <a:r>
              <a:rPr lang="en-US" b="0" baseline="0" dirty="0"/>
              <a:t>Take 30 minutes to come up with 5 procedures. This is about 5-6 minutes per SOP. Decide the name of the SOP, its purpose, and its audience. Be ready to present your work at the end of this session.</a:t>
            </a:r>
          </a:p>
          <a:p>
            <a:endParaRPr lang="en-US" b="0" baseline="0" dirty="0"/>
          </a:p>
          <a:p>
            <a:r>
              <a:rPr lang="en-US" b="0" baseline="0" dirty="0"/>
              <a:t>Facilitator asks facilitator to set timer. Other facilitators walk around to the groups, intervening only when they think the group has chosen a “priority” SOP that really isn’t a priority. Facilitators make sure to tell participants to write their notes. </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4225956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Group</a:t>
            </a:r>
            <a:r>
              <a:rPr lang="en-US" b="1" baseline="0" dirty="0"/>
              <a:t> Presentations:</a:t>
            </a:r>
            <a:r>
              <a:rPr lang="en-US" b="0" baseline="0" dirty="0"/>
              <a:t> At the end of the 30 minutes, ask each group to come to the front of the room. The group needs to have one spokesperson. They will bring their notes. Ask a facilitator to make sure to write this down on the flip chart.</a:t>
            </a:r>
          </a:p>
          <a:p>
            <a:endParaRPr lang="en-US" b="0" baseline="0" dirty="0"/>
          </a:p>
          <a:p>
            <a:r>
              <a:rPr lang="en-US" b="0" baseline="0" dirty="0"/>
              <a:t>The group reads each priority SOP, one at a time, along with their purpose and their audience. After they read the five and they are noted on the flip chart, allow for 2-3 minutes of questions.</a:t>
            </a:r>
          </a:p>
          <a:p>
            <a:endParaRPr lang="en-US" b="0" baseline="0" dirty="0"/>
          </a:p>
          <a:p>
            <a:r>
              <a:rPr lang="en-US" b="0" baseline="0" dirty="0"/>
              <a:t>Have next group come up and present.</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4066681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10/1/2019</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10/1/2019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10/1/2019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10/1/2019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10/1/2019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10/1/2019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10/1/2019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10/1/2019</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10/1/2019</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10/1/2019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10/1/2019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10/1/2019</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a:t>Public Health Standard Operating Procedures at POE, Part I</a:t>
            </a:r>
          </a:p>
        </p:txBody>
      </p:sp>
      <p:sp>
        <p:nvSpPr>
          <p:cNvPr id="3" name="Subtitle 2"/>
          <p:cNvSpPr>
            <a:spLocks noGrp="1"/>
          </p:cNvSpPr>
          <p:nvPr>
            <p:ph type="subTitle" idx="1"/>
          </p:nvPr>
        </p:nvSpPr>
        <p:spPr>
          <a:xfrm>
            <a:off x="1154955" y="4777379"/>
            <a:ext cx="8825658" cy="1612131"/>
          </a:xfrm>
        </p:spPr>
        <p:txBody>
          <a:bodyPr/>
          <a:lstStyle/>
          <a:p>
            <a:r>
              <a:rPr lang="en-US" dirty="0"/>
              <a:t>Introduction and Priority public health SOPs at Poe </a:t>
            </a:r>
          </a:p>
          <a:p>
            <a:r>
              <a:rPr lang="en-US" dirty="0"/>
              <a:t>Master Training Program</a:t>
            </a:r>
          </a:p>
          <a:p>
            <a:r>
              <a:rPr lang="en-US" dirty="0"/>
              <a:t>[</a:t>
            </a:r>
            <a:r>
              <a:rPr lang="en-US" dirty="0">
                <a:solidFill>
                  <a:srgbClr val="FF0000"/>
                </a:solidFill>
              </a:rPr>
              <a:t>date</a:t>
            </a:r>
            <a:r>
              <a:rPr lang="en-US" dirty="0"/>
              <a:t>]</a:t>
            </a:r>
          </a:p>
          <a:p>
            <a:endParaRPr lang="en-US" dirty="0"/>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400049" y="2603499"/>
            <a:ext cx="6436686" cy="3416300"/>
          </a:xfrm>
        </p:spPr>
        <p:txBody>
          <a:bodyPr>
            <a:normAutofit/>
          </a:bodyPr>
          <a:lstStyle/>
          <a:p>
            <a:pPr lvl="0"/>
            <a:r>
              <a:rPr lang="en-US" sz="2000" dirty="0"/>
              <a:t>Define a Standard Operating Procedure (SOP) and explain its purpose </a:t>
            </a:r>
          </a:p>
          <a:p>
            <a:pPr lvl="0"/>
            <a:r>
              <a:rPr lang="en-US" sz="2000" dirty="0"/>
              <a:t>Discuss the basic elements of an SOP</a:t>
            </a:r>
          </a:p>
          <a:p>
            <a:pPr lvl="0"/>
            <a:r>
              <a:rPr lang="en-US" sz="2000" dirty="0"/>
              <a:t>List the priority public health SOPs needed at a POE</a:t>
            </a:r>
          </a:p>
          <a:p>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stretch>
            <a:fillRect/>
          </a:stretch>
        </p:blipFill>
        <p:spPr>
          <a:xfrm>
            <a:off x="7100886" y="2439617"/>
            <a:ext cx="4545059" cy="2771987"/>
          </a:xfrm>
          <a:prstGeom prst="rect">
            <a:avLst/>
          </a:prstGeom>
        </p:spPr>
      </p:pic>
    </p:spTree>
    <p:extLst>
      <p:ext uri="{BB962C8B-B14F-4D97-AF65-F5344CB8AC3E}">
        <p14:creationId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 SOP?</a:t>
            </a:r>
          </a:p>
        </p:txBody>
      </p:sp>
      <p:sp>
        <p:nvSpPr>
          <p:cNvPr id="3" name="Content Placeholder 2"/>
          <p:cNvSpPr>
            <a:spLocks noGrp="1"/>
          </p:cNvSpPr>
          <p:nvPr>
            <p:ph idx="1"/>
          </p:nvPr>
        </p:nvSpPr>
        <p:spPr>
          <a:xfrm>
            <a:off x="1154952" y="2563307"/>
            <a:ext cx="10519597" cy="702407"/>
          </a:xfrm>
        </p:spPr>
        <p:txBody>
          <a:bodyPr>
            <a:normAutofit/>
          </a:bodyPr>
          <a:lstStyle/>
          <a:p>
            <a:r>
              <a:rPr lang="en-US" sz="2000" dirty="0"/>
              <a:t>A document that provides step-by-step instructions on how to complete a task</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
        <p:nvSpPr>
          <p:cNvPr id="5" name="TextBox 4"/>
          <p:cNvSpPr txBox="1"/>
          <p:nvPr/>
        </p:nvSpPr>
        <p:spPr>
          <a:xfrm>
            <a:off x="1416210" y="3969099"/>
            <a:ext cx="1919843" cy="9233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Brief, usually one page or less</a:t>
            </a:r>
          </a:p>
        </p:txBody>
      </p:sp>
      <p:cxnSp>
        <p:nvCxnSpPr>
          <p:cNvPr id="7" name="Straight Arrow Connector 6"/>
          <p:cNvCxnSpPr/>
          <p:nvPr/>
        </p:nvCxnSpPr>
        <p:spPr>
          <a:xfrm>
            <a:off x="2371411" y="2914510"/>
            <a:ext cx="0" cy="85362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784082" y="3969099"/>
            <a:ext cx="1919843" cy="9233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A way of explaining a process</a:t>
            </a:r>
          </a:p>
        </p:txBody>
      </p:sp>
      <p:cxnSp>
        <p:nvCxnSpPr>
          <p:cNvPr id="9" name="Straight Arrow Connector 8"/>
          <p:cNvCxnSpPr/>
          <p:nvPr/>
        </p:nvCxnSpPr>
        <p:spPr>
          <a:xfrm>
            <a:off x="5744003" y="2961646"/>
            <a:ext cx="0" cy="85362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738614" y="3969099"/>
            <a:ext cx="3072055" cy="9233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Specific to one or two tasks versus an event from start to finish</a:t>
            </a:r>
          </a:p>
        </p:txBody>
      </p:sp>
      <p:cxnSp>
        <p:nvCxnSpPr>
          <p:cNvPr id="11" name="Straight Arrow Connector 10"/>
          <p:cNvCxnSpPr/>
          <p:nvPr/>
        </p:nvCxnSpPr>
        <p:spPr>
          <a:xfrm>
            <a:off x="10931445" y="2961646"/>
            <a:ext cx="0" cy="85362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2408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847938"/>
            <a:ext cx="8761413" cy="706964"/>
          </a:xfrm>
        </p:spPr>
        <p:txBody>
          <a:bodyPr/>
          <a:lstStyle/>
          <a:p>
            <a:r>
              <a:rPr lang="en-US" sz="3400" dirty="0"/>
              <a:t>What’s the difference between a SOP and a Public Health Emergency Response Plan?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63374044"/>
              </p:ext>
            </p:extLst>
          </p:nvPr>
        </p:nvGraphicFramePr>
        <p:xfrm>
          <a:off x="648585" y="2753352"/>
          <a:ext cx="10542154" cy="2936240"/>
        </p:xfrm>
        <a:graphic>
          <a:graphicData uri="http://schemas.openxmlformats.org/drawingml/2006/table">
            <a:tbl>
              <a:tblPr firstRow="1" bandRow="1">
                <a:tableStyleId>{5C22544A-7EE6-4342-B048-85BDC9FD1C3A}</a:tableStyleId>
              </a:tblPr>
              <a:tblGrid>
                <a:gridCol w="5271077">
                  <a:extLst>
                    <a:ext uri="{9D8B030D-6E8A-4147-A177-3AD203B41FA5}">
                      <a16:colId xmlns:a16="http://schemas.microsoft.com/office/drawing/2014/main" val="1334804974"/>
                    </a:ext>
                  </a:extLst>
                </a:gridCol>
                <a:gridCol w="5271077">
                  <a:extLst>
                    <a:ext uri="{9D8B030D-6E8A-4147-A177-3AD203B41FA5}">
                      <a16:colId xmlns:a16="http://schemas.microsoft.com/office/drawing/2014/main" val="4088061369"/>
                    </a:ext>
                  </a:extLst>
                </a:gridCol>
              </a:tblGrid>
              <a:tr h="370840">
                <a:tc>
                  <a:txBody>
                    <a:bodyPr/>
                    <a:lstStyle/>
                    <a:p>
                      <a:pPr algn="ctr"/>
                      <a:r>
                        <a:rPr lang="en-US" dirty="0">
                          <a:solidFill>
                            <a:schemeClr val="tx1"/>
                          </a:solidFill>
                        </a:rPr>
                        <a:t>Public</a:t>
                      </a:r>
                      <a:r>
                        <a:rPr lang="en-US" baseline="0" dirty="0">
                          <a:solidFill>
                            <a:schemeClr val="tx1"/>
                          </a:solidFill>
                        </a:rPr>
                        <a:t> Health Emergency Response Plan (</a:t>
                      </a:r>
                      <a:r>
                        <a:rPr lang="en-US" dirty="0">
                          <a:solidFill>
                            <a:schemeClr val="tx1"/>
                          </a:solidFill>
                        </a:rPr>
                        <a:t>PHERP)</a:t>
                      </a:r>
                    </a:p>
                  </a:txBody>
                  <a:tcPr/>
                </a:tc>
                <a:tc>
                  <a:txBody>
                    <a:bodyPr/>
                    <a:lstStyle/>
                    <a:p>
                      <a:pPr algn="ctr"/>
                      <a:r>
                        <a:rPr lang="en-US" dirty="0">
                          <a:solidFill>
                            <a:schemeClr val="tx1"/>
                          </a:solidFill>
                        </a:rPr>
                        <a:t>Standard Operating Procedure</a:t>
                      </a:r>
                      <a:r>
                        <a:rPr lang="en-US" baseline="0" dirty="0">
                          <a:solidFill>
                            <a:schemeClr val="tx1"/>
                          </a:solidFill>
                        </a:rPr>
                        <a:t> (</a:t>
                      </a:r>
                      <a:r>
                        <a:rPr lang="en-US" dirty="0">
                          <a:solidFill>
                            <a:schemeClr val="tx1"/>
                          </a:solidFill>
                        </a:rPr>
                        <a:t>SOP)</a:t>
                      </a:r>
                    </a:p>
                  </a:txBody>
                  <a:tcPr/>
                </a:tc>
                <a:extLst>
                  <a:ext uri="{0D108BD9-81ED-4DB2-BD59-A6C34878D82A}">
                    <a16:rowId xmlns:a16="http://schemas.microsoft.com/office/drawing/2014/main" val="2207122943"/>
                  </a:ext>
                </a:extLst>
              </a:tr>
              <a:tr h="370840">
                <a:tc>
                  <a:txBody>
                    <a:bodyPr/>
                    <a:lstStyle/>
                    <a:p>
                      <a:r>
                        <a:rPr lang="en-US" dirty="0"/>
                        <a:t>A multi-sectoral plan</a:t>
                      </a:r>
                    </a:p>
                  </a:txBody>
                  <a:tcPr/>
                </a:tc>
                <a:tc>
                  <a:txBody>
                    <a:bodyPr/>
                    <a:lstStyle/>
                    <a:p>
                      <a:r>
                        <a:rPr lang="en-US" dirty="0"/>
                        <a:t>Can be multi-sectoral or just</a:t>
                      </a:r>
                      <a:r>
                        <a:rPr lang="en-US" baseline="0" dirty="0"/>
                        <a:t> for one agency</a:t>
                      </a:r>
                      <a:endParaRPr lang="en-US" dirty="0"/>
                    </a:p>
                  </a:txBody>
                  <a:tcPr/>
                </a:tc>
                <a:extLst>
                  <a:ext uri="{0D108BD9-81ED-4DB2-BD59-A6C34878D82A}">
                    <a16:rowId xmlns:a16="http://schemas.microsoft.com/office/drawing/2014/main" val="1226476338"/>
                  </a:ext>
                </a:extLst>
              </a:tr>
              <a:tr h="370840">
                <a:tc>
                  <a:txBody>
                    <a:bodyPr/>
                    <a:lstStyle/>
                    <a:p>
                      <a:r>
                        <a:rPr lang="en-US" dirty="0"/>
                        <a:t>Describes the coordination</a:t>
                      </a:r>
                      <a:r>
                        <a:rPr lang="en-US" baseline="0" dirty="0"/>
                        <a:t> between sectors and measures to respond to infectious diseases</a:t>
                      </a:r>
                      <a:endParaRPr lang="en-US" dirty="0"/>
                    </a:p>
                  </a:txBody>
                  <a:tcPr/>
                </a:tc>
                <a:tc>
                  <a:txBody>
                    <a:bodyPr/>
                    <a:lstStyle/>
                    <a:p>
                      <a:r>
                        <a:rPr lang="en-US" dirty="0"/>
                        <a:t>Describes</a:t>
                      </a:r>
                      <a:r>
                        <a:rPr lang="en-US" baseline="0" dirty="0"/>
                        <a:t> simple step-by-step instructions for implementing a part of the PHERP or a stand-alone process</a:t>
                      </a:r>
                      <a:endParaRPr lang="en-US" dirty="0"/>
                    </a:p>
                  </a:txBody>
                  <a:tcPr/>
                </a:tc>
                <a:extLst>
                  <a:ext uri="{0D108BD9-81ED-4DB2-BD59-A6C34878D82A}">
                    <a16:rowId xmlns:a16="http://schemas.microsoft.com/office/drawing/2014/main" val="3535251717"/>
                  </a:ext>
                </a:extLst>
              </a:tr>
              <a:tr h="370840">
                <a:tc>
                  <a:txBody>
                    <a:bodyPr/>
                    <a:lstStyle/>
                    <a:p>
                      <a:r>
                        <a:rPr lang="en-US" dirty="0"/>
                        <a:t>Linked to other emergency plans</a:t>
                      </a:r>
                    </a:p>
                  </a:txBody>
                  <a:tcPr/>
                </a:tc>
                <a:tc>
                  <a:txBody>
                    <a:bodyPr/>
                    <a:lstStyle/>
                    <a:p>
                      <a:r>
                        <a:rPr lang="en-US" sz="1800" kern="1200" baseline="0" dirty="0">
                          <a:solidFill>
                            <a:schemeClr val="dk1"/>
                          </a:solidFill>
                          <a:latin typeface="+mn-lt"/>
                          <a:ea typeface="+mn-ea"/>
                          <a:cs typeface="+mn-cs"/>
                        </a:rPr>
                        <a:t>May be linked to the PHERP (usually an annex)</a:t>
                      </a:r>
                    </a:p>
                  </a:txBody>
                  <a:tcPr/>
                </a:tc>
                <a:extLst>
                  <a:ext uri="{0D108BD9-81ED-4DB2-BD59-A6C34878D82A}">
                    <a16:rowId xmlns:a16="http://schemas.microsoft.com/office/drawing/2014/main" val="994834718"/>
                  </a:ext>
                </a:extLst>
              </a:tr>
              <a:tr h="370840">
                <a:tc>
                  <a:txBody>
                    <a:bodyPr/>
                    <a:lstStyle/>
                    <a:p>
                      <a:r>
                        <a:rPr lang="en-US" dirty="0"/>
                        <a:t>Long;</a:t>
                      </a:r>
                      <a:r>
                        <a:rPr lang="en-US" baseline="0" dirty="0"/>
                        <a:t> usually multiple pages</a:t>
                      </a:r>
                      <a:endParaRPr lang="en-US" dirty="0"/>
                    </a:p>
                  </a:txBody>
                  <a:tcPr/>
                </a:tc>
                <a:tc>
                  <a:txBody>
                    <a:bodyPr/>
                    <a:lstStyle/>
                    <a:p>
                      <a:r>
                        <a:rPr lang="en-US" dirty="0"/>
                        <a:t>Short; usually less than 1 page</a:t>
                      </a:r>
                    </a:p>
                  </a:txBody>
                  <a:tcPr/>
                </a:tc>
                <a:extLst>
                  <a:ext uri="{0D108BD9-81ED-4DB2-BD59-A6C34878D82A}">
                    <a16:rowId xmlns:a16="http://schemas.microsoft.com/office/drawing/2014/main" val="1912603641"/>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171028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644336"/>
            <a:ext cx="8761413" cy="1078205"/>
          </a:xfrm>
        </p:spPr>
        <p:txBody>
          <a:bodyPr/>
          <a:lstStyle/>
          <a:p>
            <a:r>
              <a:rPr lang="en-US" dirty="0"/>
              <a:t>Remember these important elements of an SOP…</a:t>
            </a:r>
          </a:p>
        </p:txBody>
      </p:sp>
      <p:sp>
        <p:nvSpPr>
          <p:cNvPr id="3" name="Content Placeholder 2"/>
          <p:cNvSpPr>
            <a:spLocks noGrp="1"/>
          </p:cNvSpPr>
          <p:nvPr>
            <p:ph idx="1"/>
          </p:nvPr>
        </p:nvSpPr>
        <p:spPr/>
        <p:txBody>
          <a:bodyPr>
            <a:normAutofit/>
          </a:bodyPr>
          <a:lstStyle/>
          <a:p>
            <a:r>
              <a:rPr lang="en-US" sz="2000" dirty="0"/>
              <a:t>The name of the SOP</a:t>
            </a:r>
          </a:p>
          <a:p>
            <a:r>
              <a:rPr lang="en-US" sz="2000" dirty="0"/>
              <a:t>A purpose statement – what is this SOP intended to do?</a:t>
            </a:r>
          </a:p>
          <a:p>
            <a:r>
              <a:rPr lang="en-US" sz="2000" dirty="0"/>
              <a:t>Your audience – what agency or agencies need this SOP?</a:t>
            </a:r>
          </a:p>
          <a:p>
            <a:r>
              <a:rPr lang="en-US" sz="2000" dirty="0"/>
              <a:t>The BODY of an SOP—the steps!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TextBox 4"/>
          <p:cNvSpPr txBox="1"/>
          <p:nvPr/>
        </p:nvSpPr>
        <p:spPr>
          <a:xfrm>
            <a:off x="5636143" y="4751231"/>
            <a:ext cx="3815950" cy="9233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Some SOPs can be for just one agency. Other SOPs can be for multiple agencies. </a:t>
            </a:r>
          </a:p>
        </p:txBody>
      </p:sp>
      <p:cxnSp>
        <p:nvCxnSpPr>
          <p:cNvPr id="6" name="Straight Arrow Connector 5"/>
          <p:cNvCxnSpPr/>
          <p:nvPr/>
        </p:nvCxnSpPr>
        <p:spPr>
          <a:xfrm>
            <a:off x="6235704" y="3890178"/>
            <a:ext cx="860504" cy="86105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6217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562" y="679572"/>
            <a:ext cx="4274069" cy="706964"/>
          </a:xfrm>
        </p:spPr>
        <p:txBody>
          <a:bodyPr/>
          <a:lstStyle/>
          <a:p>
            <a:r>
              <a:rPr lang="en-US" dirty="0"/>
              <a:t>Review of an SOP’s elements</a:t>
            </a: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189941" y="430311"/>
            <a:ext cx="5824526" cy="6126033"/>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
        <p:nvSpPr>
          <p:cNvPr id="6" name="TextBox 5"/>
          <p:cNvSpPr txBox="1"/>
          <p:nvPr/>
        </p:nvSpPr>
        <p:spPr>
          <a:xfrm>
            <a:off x="1161290" y="2088619"/>
            <a:ext cx="1588622"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SOP name</a:t>
            </a:r>
          </a:p>
        </p:txBody>
      </p:sp>
      <p:sp>
        <p:nvSpPr>
          <p:cNvPr id="7" name="TextBox 6"/>
          <p:cNvSpPr txBox="1"/>
          <p:nvPr/>
        </p:nvSpPr>
        <p:spPr>
          <a:xfrm>
            <a:off x="1836366" y="2639123"/>
            <a:ext cx="1941905"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SOP purpose</a:t>
            </a:r>
          </a:p>
        </p:txBody>
      </p:sp>
      <p:sp>
        <p:nvSpPr>
          <p:cNvPr id="8" name="TextBox 7"/>
          <p:cNvSpPr txBox="1"/>
          <p:nvPr/>
        </p:nvSpPr>
        <p:spPr>
          <a:xfrm>
            <a:off x="2090864" y="3596823"/>
            <a:ext cx="2156185"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Target audience for SOP</a:t>
            </a:r>
          </a:p>
        </p:txBody>
      </p:sp>
      <p:sp>
        <p:nvSpPr>
          <p:cNvPr id="9" name="TextBox 8"/>
          <p:cNvSpPr txBox="1"/>
          <p:nvPr/>
        </p:nvSpPr>
        <p:spPr>
          <a:xfrm>
            <a:off x="2090864" y="5158808"/>
            <a:ext cx="3604993"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t>The steps (do not have to be in this format!)</a:t>
            </a:r>
          </a:p>
        </p:txBody>
      </p:sp>
      <p:cxnSp>
        <p:nvCxnSpPr>
          <p:cNvPr id="10" name="Straight Arrow Connector 9"/>
          <p:cNvCxnSpPr/>
          <p:nvPr/>
        </p:nvCxnSpPr>
        <p:spPr>
          <a:xfrm flipV="1">
            <a:off x="2815297" y="613862"/>
            <a:ext cx="2602439" cy="14747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758189" y="1245996"/>
            <a:ext cx="1274458" cy="132239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4274709" y="2273285"/>
            <a:ext cx="757938" cy="122004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5013669" y="3793721"/>
            <a:ext cx="2045885" cy="122776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47864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4286" y="3811937"/>
            <a:ext cx="3888319" cy="2561056"/>
          </a:xfrm>
          <a:prstGeom prst="rect">
            <a:avLst/>
          </a:prstGeom>
        </p:spPr>
      </p:pic>
      <p:sp>
        <p:nvSpPr>
          <p:cNvPr id="2" name="Title 1"/>
          <p:cNvSpPr>
            <a:spLocks noGrp="1"/>
          </p:cNvSpPr>
          <p:nvPr>
            <p:ph type="title"/>
          </p:nvPr>
        </p:nvSpPr>
        <p:spPr/>
        <p:txBody>
          <a:bodyPr/>
          <a:lstStyle/>
          <a:p>
            <a:r>
              <a:rPr lang="en-US" dirty="0"/>
              <a:t>SOPs needed at a POE</a:t>
            </a:r>
          </a:p>
        </p:txBody>
      </p:sp>
      <p:sp>
        <p:nvSpPr>
          <p:cNvPr id="3" name="Content Placeholder 2"/>
          <p:cNvSpPr>
            <a:spLocks noGrp="1"/>
          </p:cNvSpPr>
          <p:nvPr>
            <p:ph idx="1"/>
          </p:nvPr>
        </p:nvSpPr>
        <p:spPr>
          <a:xfrm>
            <a:off x="562102" y="2482920"/>
            <a:ext cx="8761412" cy="3416300"/>
          </a:xfrm>
        </p:spPr>
        <p:txBody>
          <a:bodyPr/>
          <a:lstStyle/>
          <a:p>
            <a:r>
              <a:rPr lang="en-US" dirty="0"/>
              <a:t>Ideally, you want an SOP for every task you perform routinely on your job</a:t>
            </a:r>
          </a:p>
          <a:p>
            <a:r>
              <a:rPr lang="en-US" dirty="0"/>
              <a:t>But, it is best to start developing priority SOPs first, and then continue to the rest</a:t>
            </a:r>
          </a:p>
          <a:p>
            <a:r>
              <a:rPr lang="en-US" dirty="0"/>
              <a:t>What are some elements that make a procedure a “priority”? </a:t>
            </a:r>
          </a:p>
          <a:p>
            <a:pPr lvl="1"/>
            <a:r>
              <a:rPr lang="en-US" sz="1800" dirty="0"/>
              <a:t>It is performed often</a:t>
            </a:r>
          </a:p>
          <a:p>
            <a:pPr lvl="1"/>
            <a:r>
              <a:rPr lang="en-US" sz="1800" dirty="0"/>
              <a:t>It involves many steps that may be easier to list out in a procedure</a:t>
            </a:r>
          </a:p>
          <a:p>
            <a:pPr lvl="1"/>
            <a:r>
              <a:rPr lang="en-US" sz="1800" dirty="0"/>
              <a:t>It needs to be performed the same way by multiple people</a:t>
            </a:r>
          </a:p>
          <a:p>
            <a:pPr lvl="1"/>
            <a:r>
              <a:rPr lang="en-US" sz="1800" b="1" dirty="0"/>
              <a:t>It is important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2586852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Brainstorming in Groups: Priority procedures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
        <p:nvSpPr>
          <p:cNvPr id="6" name="Content Placeholder 2"/>
          <p:cNvSpPr txBox="1">
            <a:spLocks/>
          </p:cNvSpPr>
          <p:nvPr/>
        </p:nvSpPr>
        <p:spPr>
          <a:xfrm>
            <a:off x="4529470" y="2392327"/>
            <a:ext cx="6761751" cy="425968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a:t>Think about the last slide and what makes a procedure a “priority procedure”</a:t>
            </a:r>
          </a:p>
          <a:p>
            <a:r>
              <a:rPr lang="en-US" dirty="0"/>
              <a:t>Think of different tasks that you and/or other agencies perform at a POE – can they be a procedure?</a:t>
            </a:r>
          </a:p>
          <a:p>
            <a:pPr lvl="1"/>
            <a:r>
              <a:rPr lang="en-US" dirty="0"/>
              <a:t>EXAMPLE: Identifying an ill passenger </a:t>
            </a:r>
          </a:p>
          <a:p>
            <a:r>
              <a:rPr lang="en-US" dirty="0"/>
              <a:t>Discuss some priority procedures you need, or already have, at your POE</a:t>
            </a:r>
          </a:p>
          <a:p>
            <a:pPr lvl="1"/>
            <a:r>
              <a:rPr lang="en-US" b="1" dirty="0"/>
              <a:t>Name of procedure</a:t>
            </a:r>
          </a:p>
          <a:p>
            <a:pPr lvl="1"/>
            <a:r>
              <a:rPr lang="en-US" b="1" dirty="0"/>
              <a:t>Purpose of procedure: 1 – 2 sentences</a:t>
            </a:r>
          </a:p>
          <a:p>
            <a:pPr lvl="1"/>
            <a:r>
              <a:rPr lang="en-US" b="1" dirty="0"/>
              <a:t>Audience (agency or agencies)</a:t>
            </a:r>
          </a:p>
        </p:txBody>
      </p:sp>
      <p:pic>
        <p:nvPicPr>
          <p:cNvPr id="7" name="Picture 6" descr="108namesConstitution - communit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123" y="2654718"/>
            <a:ext cx="3415835" cy="2554619"/>
          </a:xfrm>
          <a:prstGeom prst="rect">
            <a:avLst/>
          </a:prstGeom>
        </p:spPr>
      </p:pic>
      <p:pic>
        <p:nvPicPr>
          <p:cNvPr id="10" name="Picture 9" descr="&lt;strong&gt;30&lt;/strong&gt; &lt;strong&gt;minute&lt;/strong&gt; | Tom Magliery | Flick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5818" y="545472"/>
            <a:ext cx="1563356" cy="1563356"/>
          </a:xfrm>
          <a:prstGeom prst="rect">
            <a:avLst/>
          </a:prstGeom>
        </p:spPr>
      </p:pic>
    </p:spTree>
    <p:extLst>
      <p:ext uri="{BB962C8B-B14F-4D97-AF65-F5344CB8AC3E}">
        <p14:creationId xmlns:p14="http://schemas.microsoft.com/office/powerpoint/2010/main" val="1760957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321" y="973668"/>
            <a:ext cx="10158883" cy="706964"/>
          </a:xfrm>
        </p:spPr>
        <p:txBody>
          <a:bodyPr/>
          <a:lstStyle/>
          <a:p>
            <a:r>
              <a:rPr lang="en-US" dirty="0"/>
              <a:t>Group Presentations: What are your priority procedures, purposes, and audiences?</a:t>
            </a:r>
          </a:p>
        </p:txBody>
      </p:sp>
      <p:sp>
        <p:nvSpPr>
          <p:cNvPr id="3" name="Content Placeholder 2"/>
          <p:cNvSpPr>
            <a:spLocks noGrp="1"/>
          </p:cNvSpPr>
          <p:nvPr>
            <p:ph idx="1"/>
          </p:nvPr>
        </p:nvSpPr>
        <p:spPr>
          <a:xfrm>
            <a:off x="4762919" y="2603500"/>
            <a:ext cx="5153448" cy="3416300"/>
          </a:xfrm>
        </p:spPr>
        <p:txBody>
          <a:bodyPr/>
          <a:lstStyle/>
          <a:p>
            <a:r>
              <a:rPr lang="en-US" dirty="0"/>
              <a:t>Each group comes to the front of the room</a:t>
            </a:r>
          </a:p>
          <a:p>
            <a:r>
              <a:rPr lang="en-US" dirty="0"/>
              <a:t>The spokesperson of the group will present their top 5 priority procedures (we will notate on flip chart)</a:t>
            </a:r>
          </a:p>
          <a:p>
            <a:r>
              <a:rPr lang="en-US" dirty="0"/>
              <a:t>Only have 5 minutes to present!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6723" y="2544152"/>
            <a:ext cx="2610309" cy="3416300"/>
          </a:xfrm>
          <a:prstGeom prst="rect">
            <a:avLst/>
          </a:prstGeom>
        </p:spPr>
      </p:pic>
      <p:pic>
        <p:nvPicPr>
          <p:cNvPr id="8" name="Picture 7" descr="The Bamboo Project: How to Work On Your Career for 2, &lt;strong&gt;5&lt;/strong&gt; or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4316" y="1452551"/>
            <a:ext cx="1355874" cy="1355874"/>
          </a:xfrm>
          <a:prstGeom prst="rect">
            <a:avLst/>
          </a:prstGeom>
        </p:spPr>
      </p:pic>
    </p:spTree>
    <p:extLst>
      <p:ext uri="{BB962C8B-B14F-4D97-AF65-F5344CB8AC3E}">
        <p14:creationId xmlns:p14="http://schemas.microsoft.com/office/powerpoint/2010/main" val="11985612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1815</TotalTime>
  <Words>1187</Words>
  <Application>Microsoft Office PowerPoint</Application>
  <PresentationFormat>Widescreen</PresentationFormat>
  <Paragraphs>101</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Century Gothic</vt:lpstr>
      <vt:lpstr>Wingdings 3</vt:lpstr>
      <vt:lpstr>Ion Boardroom</vt:lpstr>
      <vt:lpstr>Public Health Standard Operating Procedures at POE, Part I</vt:lpstr>
      <vt:lpstr>Learning objectives</vt:lpstr>
      <vt:lpstr>What is an SOP?</vt:lpstr>
      <vt:lpstr>What’s the difference between a SOP and a Public Health Emergency Response Plan?</vt:lpstr>
      <vt:lpstr>Remember these important elements of an SOP…</vt:lpstr>
      <vt:lpstr>Review of an SOP’s elements</vt:lpstr>
      <vt:lpstr>SOPs needed at a POE</vt:lpstr>
      <vt:lpstr>Brainstorming in Groups: Priority procedures</vt:lpstr>
      <vt:lpstr>Group Presentations: What are your priority procedures, purposes, and audiences?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Singler, Kimberly B. (CDC/DDID/NCEZID/DGMQ)</cp:lastModifiedBy>
  <cp:revision>145</cp:revision>
  <dcterms:created xsi:type="dcterms:W3CDTF">2018-05-15T08:59:29Z</dcterms:created>
  <dcterms:modified xsi:type="dcterms:W3CDTF">2019-10-01T17:18:45Z</dcterms:modified>
</cp:coreProperties>
</file>